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66" d="100"/>
          <a:sy n="66" d="100"/>
        </p:scale>
        <p:origin x="-202" y="-8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F15D30-3FB0-4E9C-AFA5-C8A2A404B7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D250F1D4-0507-4FC2-A851-C8A8392ACC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A212D1A-72E6-4621-BF2C-92A6384F9714}"/>
              </a:ext>
            </a:extLst>
          </p:cNvPr>
          <p:cNvSpPr>
            <a:spLocks noGrp="1"/>
          </p:cNvSpPr>
          <p:nvPr>
            <p:ph type="dt" sz="half" idx="10"/>
          </p:nvPr>
        </p:nvSpPr>
        <p:spPr/>
        <p:txBody>
          <a:bodyPr/>
          <a:lstStyle/>
          <a:p>
            <a:fld id="{BCC893D4-FF27-4BC7-AFBD-8303AD8B98BF}" type="datetimeFigureOut">
              <a:rPr lang="en-US" smtClean="0"/>
              <a:pPr/>
              <a:t>4/15/2020</a:t>
            </a:fld>
            <a:endParaRPr lang="en-US"/>
          </a:p>
        </p:txBody>
      </p:sp>
      <p:sp>
        <p:nvSpPr>
          <p:cNvPr id="5" name="Footer Placeholder 4">
            <a:extLst>
              <a:ext uri="{FF2B5EF4-FFF2-40B4-BE49-F238E27FC236}">
                <a16:creationId xmlns:a16="http://schemas.microsoft.com/office/drawing/2014/main" xmlns="" id="{F306FF2E-F7FD-4750-8346-6A11844F7A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F592565-D123-4DBD-91BB-820D23972924}"/>
              </a:ext>
            </a:extLst>
          </p:cNvPr>
          <p:cNvSpPr>
            <a:spLocks noGrp="1"/>
          </p:cNvSpPr>
          <p:nvPr>
            <p:ph type="sldNum" sz="quarter" idx="12"/>
          </p:nvPr>
        </p:nvSpPr>
        <p:spPr/>
        <p:txBody>
          <a:bodyPr/>
          <a:lstStyle/>
          <a:p>
            <a:fld id="{4D63DF73-DB1D-4863-8E43-747719246C76}" type="slidenum">
              <a:rPr lang="en-US" smtClean="0"/>
              <a:pPr/>
              <a:t>‹#›</a:t>
            </a:fld>
            <a:endParaRPr lang="en-US"/>
          </a:p>
        </p:txBody>
      </p:sp>
    </p:spTree>
    <p:extLst>
      <p:ext uri="{BB962C8B-B14F-4D97-AF65-F5344CB8AC3E}">
        <p14:creationId xmlns:p14="http://schemas.microsoft.com/office/powerpoint/2010/main" xmlns="" val="385696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93CB3D-1CA8-4C84-B656-3DF5BCFE49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6123FDF-58B1-4442-86FC-F081E49649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310FEDF-F358-42E7-8C06-89E4DA6CB8F9}"/>
              </a:ext>
            </a:extLst>
          </p:cNvPr>
          <p:cNvSpPr>
            <a:spLocks noGrp="1"/>
          </p:cNvSpPr>
          <p:nvPr>
            <p:ph type="dt" sz="half" idx="10"/>
          </p:nvPr>
        </p:nvSpPr>
        <p:spPr/>
        <p:txBody>
          <a:bodyPr/>
          <a:lstStyle/>
          <a:p>
            <a:fld id="{BCC893D4-FF27-4BC7-AFBD-8303AD8B98BF}" type="datetimeFigureOut">
              <a:rPr lang="en-US" smtClean="0"/>
              <a:pPr/>
              <a:t>4/15/2020</a:t>
            </a:fld>
            <a:endParaRPr lang="en-US"/>
          </a:p>
        </p:txBody>
      </p:sp>
      <p:sp>
        <p:nvSpPr>
          <p:cNvPr id="5" name="Footer Placeholder 4">
            <a:extLst>
              <a:ext uri="{FF2B5EF4-FFF2-40B4-BE49-F238E27FC236}">
                <a16:creationId xmlns:a16="http://schemas.microsoft.com/office/drawing/2014/main" xmlns="" id="{F4723EDB-C657-42A0-9E77-963EB0D60B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713C6CF-8C16-409F-9084-9997F8550171}"/>
              </a:ext>
            </a:extLst>
          </p:cNvPr>
          <p:cNvSpPr>
            <a:spLocks noGrp="1"/>
          </p:cNvSpPr>
          <p:nvPr>
            <p:ph type="sldNum" sz="quarter" idx="12"/>
          </p:nvPr>
        </p:nvSpPr>
        <p:spPr/>
        <p:txBody>
          <a:bodyPr/>
          <a:lstStyle/>
          <a:p>
            <a:fld id="{4D63DF73-DB1D-4863-8E43-747719246C76}" type="slidenum">
              <a:rPr lang="en-US" smtClean="0"/>
              <a:pPr/>
              <a:t>‹#›</a:t>
            </a:fld>
            <a:endParaRPr lang="en-US"/>
          </a:p>
        </p:txBody>
      </p:sp>
    </p:spTree>
    <p:extLst>
      <p:ext uri="{BB962C8B-B14F-4D97-AF65-F5344CB8AC3E}">
        <p14:creationId xmlns:p14="http://schemas.microsoft.com/office/powerpoint/2010/main" xmlns="" val="76978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B0B7143-8E13-442C-86C7-BB3EEA8182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3372411-0AD1-42E7-93C8-8A062C4BC5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5DE13C2-4BC7-4810-9380-AE094E432C56}"/>
              </a:ext>
            </a:extLst>
          </p:cNvPr>
          <p:cNvSpPr>
            <a:spLocks noGrp="1"/>
          </p:cNvSpPr>
          <p:nvPr>
            <p:ph type="dt" sz="half" idx="10"/>
          </p:nvPr>
        </p:nvSpPr>
        <p:spPr/>
        <p:txBody>
          <a:bodyPr/>
          <a:lstStyle/>
          <a:p>
            <a:fld id="{BCC893D4-FF27-4BC7-AFBD-8303AD8B98BF}" type="datetimeFigureOut">
              <a:rPr lang="en-US" smtClean="0"/>
              <a:pPr/>
              <a:t>4/15/2020</a:t>
            </a:fld>
            <a:endParaRPr lang="en-US"/>
          </a:p>
        </p:txBody>
      </p:sp>
      <p:sp>
        <p:nvSpPr>
          <p:cNvPr id="5" name="Footer Placeholder 4">
            <a:extLst>
              <a:ext uri="{FF2B5EF4-FFF2-40B4-BE49-F238E27FC236}">
                <a16:creationId xmlns:a16="http://schemas.microsoft.com/office/drawing/2014/main" xmlns="" id="{937A9ECC-6B53-4D9F-ABFB-D6AD44801C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8517E15-FEF3-42D7-AF9D-34AF20526A91}"/>
              </a:ext>
            </a:extLst>
          </p:cNvPr>
          <p:cNvSpPr>
            <a:spLocks noGrp="1"/>
          </p:cNvSpPr>
          <p:nvPr>
            <p:ph type="sldNum" sz="quarter" idx="12"/>
          </p:nvPr>
        </p:nvSpPr>
        <p:spPr/>
        <p:txBody>
          <a:bodyPr/>
          <a:lstStyle/>
          <a:p>
            <a:fld id="{4D63DF73-DB1D-4863-8E43-747719246C76}" type="slidenum">
              <a:rPr lang="en-US" smtClean="0"/>
              <a:pPr/>
              <a:t>‹#›</a:t>
            </a:fld>
            <a:endParaRPr lang="en-US"/>
          </a:p>
        </p:txBody>
      </p:sp>
    </p:spTree>
    <p:extLst>
      <p:ext uri="{BB962C8B-B14F-4D97-AF65-F5344CB8AC3E}">
        <p14:creationId xmlns:p14="http://schemas.microsoft.com/office/powerpoint/2010/main" xmlns="" val="3596560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2AF78A-E44B-43C3-8221-306BA5D811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BE8D90A-DC9F-4055-95CB-993E589281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0C92A2B-3BC7-4A65-BE41-37C2617985F8}"/>
              </a:ext>
            </a:extLst>
          </p:cNvPr>
          <p:cNvSpPr>
            <a:spLocks noGrp="1"/>
          </p:cNvSpPr>
          <p:nvPr>
            <p:ph type="dt" sz="half" idx="10"/>
          </p:nvPr>
        </p:nvSpPr>
        <p:spPr/>
        <p:txBody>
          <a:bodyPr/>
          <a:lstStyle/>
          <a:p>
            <a:fld id="{BCC893D4-FF27-4BC7-AFBD-8303AD8B98BF}" type="datetimeFigureOut">
              <a:rPr lang="en-US" smtClean="0"/>
              <a:pPr/>
              <a:t>4/15/2020</a:t>
            </a:fld>
            <a:endParaRPr lang="en-US"/>
          </a:p>
        </p:txBody>
      </p:sp>
      <p:sp>
        <p:nvSpPr>
          <p:cNvPr id="5" name="Footer Placeholder 4">
            <a:extLst>
              <a:ext uri="{FF2B5EF4-FFF2-40B4-BE49-F238E27FC236}">
                <a16:creationId xmlns:a16="http://schemas.microsoft.com/office/drawing/2014/main" xmlns="" id="{2C493ECF-029E-4009-BBAC-93732DAEC5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5519F31-4034-4A47-8B14-D6FF981D40F8}"/>
              </a:ext>
            </a:extLst>
          </p:cNvPr>
          <p:cNvSpPr>
            <a:spLocks noGrp="1"/>
          </p:cNvSpPr>
          <p:nvPr>
            <p:ph type="sldNum" sz="quarter" idx="12"/>
          </p:nvPr>
        </p:nvSpPr>
        <p:spPr/>
        <p:txBody>
          <a:bodyPr/>
          <a:lstStyle/>
          <a:p>
            <a:fld id="{4D63DF73-DB1D-4863-8E43-747719246C76}" type="slidenum">
              <a:rPr lang="en-US" smtClean="0"/>
              <a:pPr/>
              <a:t>‹#›</a:t>
            </a:fld>
            <a:endParaRPr lang="en-US"/>
          </a:p>
        </p:txBody>
      </p:sp>
    </p:spTree>
    <p:extLst>
      <p:ext uri="{BB962C8B-B14F-4D97-AF65-F5344CB8AC3E}">
        <p14:creationId xmlns:p14="http://schemas.microsoft.com/office/powerpoint/2010/main" xmlns="" val="850360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54D5C1-686A-45E2-B037-C0D67A5EE0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2468598-8593-4A44-9339-71AB3FE2C0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49E0FD4-BBDD-467F-A8B9-9B0DDFA9575C}"/>
              </a:ext>
            </a:extLst>
          </p:cNvPr>
          <p:cNvSpPr>
            <a:spLocks noGrp="1"/>
          </p:cNvSpPr>
          <p:nvPr>
            <p:ph type="dt" sz="half" idx="10"/>
          </p:nvPr>
        </p:nvSpPr>
        <p:spPr/>
        <p:txBody>
          <a:bodyPr/>
          <a:lstStyle/>
          <a:p>
            <a:fld id="{BCC893D4-FF27-4BC7-AFBD-8303AD8B98BF}" type="datetimeFigureOut">
              <a:rPr lang="en-US" smtClean="0"/>
              <a:pPr/>
              <a:t>4/15/2020</a:t>
            </a:fld>
            <a:endParaRPr lang="en-US"/>
          </a:p>
        </p:txBody>
      </p:sp>
      <p:sp>
        <p:nvSpPr>
          <p:cNvPr id="5" name="Footer Placeholder 4">
            <a:extLst>
              <a:ext uri="{FF2B5EF4-FFF2-40B4-BE49-F238E27FC236}">
                <a16:creationId xmlns:a16="http://schemas.microsoft.com/office/drawing/2014/main" xmlns="" id="{8BF408CE-FCCD-47D1-9BA7-1D5248557D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021BD79-7CCF-44E3-85A8-F154567DC907}"/>
              </a:ext>
            </a:extLst>
          </p:cNvPr>
          <p:cNvSpPr>
            <a:spLocks noGrp="1"/>
          </p:cNvSpPr>
          <p:nvPr>
            <p:ph type="sldNum" sz="quarter" idx="12"/>
          </p:nvPr>
        </p:nvSpPr>
        <p:spPr/>
        <p:txBody>
          <a:bodyPr/>
          <a:lstStyle/>
          <a:p>
            <a:fld id="{4D63DF73-DB1D-4863-8E43-747719246C76}" type="slidenum">
              <a:rPr lang="en-US" smtClean="0"/>
              <a:pPr/>
              <a:t>‹#›</a:t>
            </a:fld>
            <a:endParaRPr lang="en-US"/>
          </a:p>
        </p:txBody>
      </p:sp>
    </p:spTree>
    <p:extLst>
      <p:ext uri="{BB962C8B-B14F-4D97-AF65-F5344CB8AC3E}">
        <p14:creationId xmlns:p14="http://schemas.microsoft.com/office/powerpoint/2010/main" xmlns="" val="4034197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651C6E-78BE-48D1-834E-99BFC6193A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86A5842-F822-4D0F-9667-25FDD81E98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D50A1D6-4D5C-4B3E-AE5B-7FCD0C16E9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BCA03A3-536F-495B-82B0-251EA95912B5}"/>
              </a:ext>
            </a:extLst>
          </p:cNvPr>
          <p:cNvSpPr>
            <a:spLocks noGrp="1"/>
          </p:cNvSpPr>
          <p:nvPr>
            <p:ph type="dt" sz="half" idx="10"/>
          </p:nvPr>
        </p:nvSpPr>
        <p:spPr/>
        <p:txBody>
          <a:bodyPr/>
          <a:lstStyle/>
          <a:p>
            <a:fld id="{BCC893D4-FF27-4BC7-AFBD-8303AD8B98BF}" type="datetimeFigureOut">
              <a:rPr lang="en-US" smtClean="0"/>
              <a:pPr/>
              <a:t>4/15/2020</a:t>
            </a:fld>
            <a:endParaRPr lang="en-US"/>
          </a:p>
        </p:txBody>
      </p:sp>
      <p:sp>
        <p:nvSpPr>
          <p:cNvPr id="6" name="Footer Placeholder 5">
            <a:extLst>
              <a:ext uri="{FF2B5EF4-FFF2-40B4-BE49-F238E27FC236}">
                <a16:creationId xmlns:a16="http://schemas.microsoft.com/office/drawing/2014/main" xmlns="" id="{96D0094D-D458-4A3A-AF29-B4E5E8E719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C921E7B-D507-4E9D-91BC-D2D022B8BB08}"/>
              </a:ext>
            </a:extLst>
          </p:cNvPr>
          <p:cNvSpPr>
            <a:spLocks noGrp="1"/>
          </p:cNvSpPr>
          <p:nvPr>
            <p:ph type="sldNum" sz="quarter" idx="12"/>
          </p:nvPr>
        </p:nvSpPr>
        <p:spPr/>
        <p:txBody>
          <a:bodyPr/>
          <a:lstStyle/>
          <a:p>
            <a:fld id="{4D63DF73-DB1D-4863-8E43-747719246C76}" type="slidenum">
              <a:rPr lang="en-US" smtClean="0"/>
              <a:pPr/>
              <a:t>‹#›</a:t>
            </a:fld>
            <a:endParaRPr lang="en-US"/>
          </a:p>
        </p:txBody>
      </p:sp>
    </p:spTree>
    <p:extLst>
      <p:ext uri="{BB962C8B-B14F-4D97-AF65-F5344CB8AC3E}">
        <p14:creationId xmlns:p14="http://schemas.microsoft.com/office/powerpoint/2010/main" xmlns="" val="2552834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39CF14-7589-4D38-86C4-A36CD31238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69E1C80-7FC0-4334-99A1-BE916A599F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F2CCBA3-7991-49EE-8FF5-D0BBD463CC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CC73034-03C3-45DC-B2C8-E55EC0954B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BD1F395-58A3-4DDF-91B7-25CED5829C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A138EAD-BA93-4D71-9487-9F8FE696492A}"/>
              </a:ext>
            </a:extLst>
          </p:cNvPr>
          <p:cNvSpPr>
            <a:spLocks noGrp="1"/>
          </p:cNvSpPr>
          <p:nvPr>
            <p:ph type="dt" sz="half" idx="10"/>
          </p:nvPr>
        </p:nvSpPr>
        <p:spPr/>
        <p:txBody>
          <a:bodyPr/>
          <a:lstStyle/>
          <a:p>
            <a:fld id="{BCC893D4-FF27-4BC7-AFBD-8303AD8B98BF}" type="datetimeFigureOut">
              <a:rPr lang="en-US" smtClean="0"/>
              <a:pPr/>
              <a:t>4/15/2020</a:t>
            </a:fld>
            <a:endParaRPr lang="en-US"/>
          </a:p>
        </p:txBody>
      </p:sp>
      <p:sp>
        <p:nvSpPr>
          <p:cNvPr id="8" name="Footer Placeholder 7">
            <a:extLst>
              <a:ext uri="{FF2B5EF4-FFF2-40B4-BE49-F238E27FC236}">
                <a16:creationId xmlns:a16="http://schemas.microsoft.com/office/drawing/2014/main" xmlns="" id="{D73641DA-8E11-42EE-822B-CCAAE5C7B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7D50F4D0-4A81-43D6-BD4B-704427B21A70}"/>
              </a:ext>
            </a:extLst>
          </p:cNvPr>
          <p:cNvSpPr>
            <a:spLocks noGrp="1"/>
          </p:cNvSpPr>
          <p:nvPr>
            <p:ph type="sldNum" sz="quarter" idx="12"/>
          </p:nvPr>
        </p:nvSpPr>
        <p:spPr/>
        <p:txBody>
          <a:bodyPr/>
          <a:lstStyle/>
          <a:p>
            <a:fld id="{4D63DF73-DB1D-4863-8E43-747719246C76}" type="slidenum">
              <a:rPr lang="en-US" smtClean="0"/>
              <a:pPr/>
              <a:t>‹#›</a:t>
            </a:fld>
            <a:endParaRPr lang="en-US"/>
          </a:p>
        </p:txBody>
      </p:sp>
    </p:spTree>
    <p:extLst>
      <p:ext uri="{BB962C8B-B14F-4D97-AF65-F5344CB8AC3E}">
        <p14:creationId xmlns:p14="http://schemas.microsoft.com/office/powerpoint/2010/main" xmlns="" val="1176953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2291E5-8C0F-4676-9D39-5B9B3E7A73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9CF47C5-5FA9-43BD-82EC-6CA797C46DD9}"/>
              </a:ext>
            </a:extLst>
          </p:cNvPr>
          <p:cNvSpPr>
            <a:spLocks noGrp="1"/>
          </p:cNvSpPr>
          <p:nvPr>
            <p:ph type="dt" sz="half" idx="10"/>
          </p:nvPr>
        </p:nvSpPr>
        <p:spPr/>
        <p:txBody>
          <a:bodyPr/>
          <a:lstStyle/>
          <a:p>
            <a:fld id="{BCC893D4-FF27-4BC7-AFBD-8303AD8B98BF}" type="datetimeFigureOut">
              <a:rPr lang="en-US" smtClean="0"/>
              <a:pPr/>
              <a:t>4/15/2020</a:t>
            </a:fld>
            <a:endParaRPr lang="en-US"/>
          </a:p>
        </p:txBody>
      </p:sp>
      <p:sp>
        <p:nvSpPr>
          <p:cNvPr id="4" name="Footer Placeholder 3">
            <a:extLst>
              <a:ext uri="{FF2B5EF4-FFF2-40B4-BE49-F238E27FC236}">
                <a16:creationId xmlns:a16="http://schemas.microsoft.com/office/drawing/2014/main" xmlns="" id="{7F9BAC34-4D73-4A03-8C2D-02C74AF4FB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DCC1762-E2EE-4F42-9438-8CF228135EB3}"/>
              </a:ext>
            </a:extLst>
          </p:cNvPr>
          <p:cNvSpPr>
            <a:spLocks noGrp="1"/>
          </p:cNvSpPr>
          <p:nvPr>
            <p:ph type="sldNum" sz="quarter" idx="12"/>
          </p:nvPr>
        </p:nvSpPr>
        <p:spPr/>
        <p:txBody>
          <a:bodyPr/>
          <a:lstStyle/>
          <a:p>
            <a:fld id="{4D63DF73-DB1D-4863-8E43-747719246C76}" type="slidenum">
              <a:rPr lang="en-US" smtClean="0"/>
              <a:pPr/>
              <a:t>‹#›</a:t>
            </a:fld>
            <a:endParaRPr lang="en-US"/>
          </a:p>
        </p:txBody>
      </p:sp>
    </p:spTree>
    <p:extLst>
      <p:ext uri="{BB962C8B-B14F-4D97-AF65-F5344CB8AC3E}">
        <p14:creationId xmlns:p14="http://schemas.microsoft.com/office/powerpoint/2010/main" xmlns="" val="2465987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D335EA9-C510-46A6-BD6A-BEBA825BE338}"/>
              </a:ext>
            </a:extLst>
          </p:cNvPr>
          <p:cNvSpPr>
            <a:spLocks noGrp="1"/>
          </p:cNvSpPr>
          <p:nvPr>
            <p:ph type="dt" sz="half" idx="10"/>
          </p:nvPr>
        </p:nvSpPr>
        <p:spPr/>
        <p:txBody>
          <a:bodyPr/>
          <a:lstStyle/>
          <a:p>
            <a:fld id="{BCC893D4-FF27-4BC7-AFBD-8303AD8B98BF}" type="datetimeFigureOut">
              <a:rPr lang="en-US" smtClean="0"/>
              <a:pPr/>
              <a:t>4/15/2020</a:t>
            </a:fld>
            <a:endParaRPr lang="en-US"/>
          </a:p>
        </p:txBody>
      </p:sp>
      <p:sp>
        <p:nvSpPr>
          <p:cNvPr id="3" name="Footer Placeholder 2">
            <a:extLst>
              <a:ext uri="{FF2B5EF4-FFF2-40B4-BE49-F238E27FC236}">
                <a16:creationId xmlns:a16="http://schemas.microsoft.com/office/drawing/2014/main" xmlns="" id="{380A4C9D-77B4-4040-9674-968DC59E44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C801BEE-BF2B-42EF-9C78-FBF0858FC76F}"/>
              </a:ext>
            </a:extLst>
          </p:cNvPr>
          <p:cNvSpPr>
            <a:spLocks noGrp="1"/>
          </p:cNvSpPr>
          <p:nvPr>
            <p:ph type="sldNum" sz="quarter" idx="12"/>
          </p:nvPr>
        </p:nvSpPr>
        <p:spPr/>
        <p:txBody>
          <a:bodyPr/>
          <a:lstStyle/>
          <a:p>
            <a:fld id="{4D63DF73-DB1D-4863-8E43-747719246C76}" type="slidenum">
              <a:rPr lang="en-US" smtClean="0"/>
              <a:pPr/>
              <a:t>‹#›</a:t>
            </a:fld>
            <a:endParaRPr lang="en-US"/>
          </a:p>
        </p:txBody>
      </p:sp>
    </p:spTree>
    <p:extLst>
      <p:ext uri="{BB962C8B-B14F-4D97-AF65-F5344CB8AC3E}">
        <p14:creationId xmlns:p14="http://schemas.microsoft.com/office/powerpoint/2010/main" xmlns="" val="1444885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7C06D1-A1F3-4B09-B990-97FAF3E07F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2A85A0D-14AC-43D6-95F4-9869437DC8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0E648B8A-9B0C-4851-8A2E-70AF4FA01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9571406-414F-41D1-B6DC-B4D01892D978}"/>
              </a:ext>
            </a:extLst>
          </p:cNvPr>
          <p:cNvSpPr>
            <a:spLocks noGrp="1"/>
          </p:cNvSpPr>
          <p:nvPr>
            <p:ph type="dt" sz="half" idx="10"/>
          </p:nvPr>
        </p:nvSpPr>
        <p:spPr/>
        <p:txBody>
          <a:bodyPr/>
          <a:lstStyle/>
          <a:p>
            <a:fld id="{BCC893D4-FF27-4BC7-AFBD-8303AD8B98BF}" type="datetimeFigureOut">
              <a:rPr lang="en-US" smtClean="0"/>
              <a:pPr/>
              <a:t>4/15/2020</a:t>
            </a:fld>
            <a:endParaRPr lang="en-US"/>
          </a:p>
        </p:txBody>
      </p:sp>
      <p:sp>
        <p:nvSpPr>
          <p:cNvPr id="6" name="Footer Placeholder 5">
            <a:extLst>
              <a:ext uri="{FF2B5EF4-FFF2-40B4-BE49-F238E27FC236}">
                <a16:creationId xmlns:a16="http://schemas.microsoft.com/office/drawing/2014/main" xmlns="" id="{990E7875-E8CC-4E65-8357-C7ECBBC214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B160E26-3C59-48ED-A1E5-6179E3E3FF1A}"/>
              </a:ext>
            </a:extLst>
          </p:cNvPr>
          <p:cNvSpPr>
            <a:spLocks noGrp="1"/>
          </p:cNvSpPr>
          <p:nvPr>
            <p:ph type="sldNum" sz="quarter" idx="12"/>
          </p:nvPr>
        </p:nvSpPr>
        <p:spPr/>
        <p:txBody>
          <a:bodyPr/>
          <a:lstStyle/>
          <a:p>
            <a:fld id="{4D63DF73-DB1D-4863-8E43-747719246C76}" type="slidenum">
              <a:rPr lang="en-US" smtClean="0"/>
              <a:pPr/>
              <a:t>‹#›</a:t>
            </a:fld>
            <a:endParaRPr lang="en-US"/>
          </a:p>
        </p:txBody>
      </p:sp>
    </p:spTree>
    <p:extLst>
      <p:ext uri="{BB962C8B-B14F-4D97-AF65-F5344CB8AC3E}">
        <p14:creationId xmlns:p14="http://schemas.microsoft.com/office/powerpoint/2010/main" xmlns="" val="3969877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FF1F1D-F1DA-47C1-BE1E-69809927C5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7E777D8-DCB3-458C-98AE-7EA3ED8246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FDCFDAC6-650B-4FA5-A073-161E80C43D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865DA06-2C99-4318-9B14-57B03F0F0C85}"/>
              </a:ext>
            </a:extLst>
          </p:cNvPr>
          <p:cNvSpPr>
            <a:spLocks noGrp="1"/>
          </p:cNvSpPr>
          <p:nvPr>
            <p:ph type="dt" sz="half" idx="10"/>
          </p:nvPr>
        </p:nvSpPr>
        <p:spPr/>
        <p:txBody>
          <a:bodyPr/>
          <a:lstStyle/>
          <a:p>
            <a:fld id="{BCC893D4-FF27-4BC7-AFBD-8303AD8B98BF}" type="datetimeFigureOut">
              <a:rPr lang="en-US" smtClean="0"/>
              <a:pPr/>
              <a:t>4/15/2020</a:t>
            </a:fld>
            <a:endParaRPr lang="en-US"/>
          </a:p>
        </p:txBody>
      </p:sp>
      <p:sp>
        <p:nvSpPr>
          <p:cNvPr id="6" name="Footer Placeholder 5">
            <a:extLst>
              <a:ext uri="{FF2B5EF4-FFF2-40B4-BE49-F238E27FC236}">
                <a16:creationId xmlns:a16="http://schemas.microsoft.com/office/drawing/2014/main" xmlns="" id="{1ED60E71-9F35-412E-8190-3ED7DBFC24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1F1BA07-EF2B-4AB9-808E-54DC40CA88D7}"/>
              </a:ext>
            </a:extLst>
          </p:cNvPr>
          <p:cNvSpPr>
            <a:spLocks noGrp="1"/>
          </p:cNvSpPr>
          <p:nvPr>
            <p:ph type="sldNum" sz="quarter" idx="12"/>
          </p:nvPr>
        </p:nvSpPr>
        <p:spPr/>
        <p:txBody>
          <a:bodyPr/>
          <a:lstStyle/>
          <a:p>
            <a:fld id="{4D63DF73-DB1D-4863-8E43-747719246C76}" type="slidenum">
              <a:rPr lang="en-US" smtClean="0"/>
              <a:pPr/>
              <a:t>‹#›</a:t>
            </a:fld>
            <a:endParaRPr lang="en-US"/>
          </a:p>
        </p:txBody>
      </p:sp>
    </p:spTree>
    <p:extLst>
      <p:ext uri="{BB962C8B-B14F-4D97-AF65-F5344CB8AC3E}">
        <p14:creationId xmlns:p14="http://schemas.microsoft.com/office/powerpoint/2010/main" xmlns="" val="4227283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BD53BAA-6A86-4934-9022-AC6ACB2B68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FE35FD0-C067-4718-9BF7-433B21BB24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2F8D2C7-5056-426D-9C81-844B8571D8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C893D4-FF27-4BC7-AFBD-8303AD8B98BF}" type="datetimeFigureOut">
              <a:rPr lang="en-US" smtClean="0"/>
              <a:pPr/>
              <a:t>4/15/2020</a:t>
            </a:fld>
            <a:endParaRPr lang="en-US"/>
          </a:p>
        </p:txBody>
      </p:sp>
      <p:sp>
        <p:nvSpPr>
          <p:cNvPr id="5" name="Footer Placeholder 4">
            <a:extLst>
              <a:ext uri="{FF2B5EF4-FFF2-40B4-BE49-F238E27FC236}">
                <a16:creationId xmlns:a16="http://schemas.microsoft.com/office/drawing/2014/main" xmlns="" id="{6EED2E51-93BE-4C6E-BB36-DC327FBA0D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DE4DF00B-AB01-4B36-B063-45425A2C66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63DF73-DB1D-4863-8E43-747719246C76}" type="slidenum">
              <a:rPr lang="en-US" smtClean="0"/>
              <a:pPr/>
              <a:t>‹#›</a:t>
            </a:fld>
            <a:endParaRPr lang="en-US"/>
          </a:p>
        </p:txBody>
      </p:sp>
    </p:spTree>
    <p:extLst>
      <p:ext uri="{BB962C8B-B14F-4D97-AF65-F5344CB8AC3E}">
        <p14:creationId xmlns:p14="http://schemas.microsoft.com/office/powerpoint/2010/main" xmlns="" val="123301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C06E36-17FF-4BDD-AABD-88F42E75C292}"/>
              </a:ext>
            </a:extLst>
          </p:cNvPr>
          <p:cNvSpPr>
            <a:spLocks noGrp="1"/>
          </p:cNvSpPr>
          <p:nvPr>
            <p:ph type="ctrTitle"/>
          </p:nvPr>
        </p:nvSpPr>
        <p:spPr>
          <a:xfrm>
            <a:off x="504825" y="1158240"/>
            <a:ext cx="11420475" cy="3810000"/>
          </a:xfrm>
        </p:spPr>
        <p:txBody>
          <a:bodyPr>
            <a:normAutofit/>
          </a:bodyPr>
          <a:lstStyle/>
          <a:p>
            <a:pPr algn="l"/>
            <a:r>
              <a:rPr lang="en-US" b="1" i="1" dirty="0">
                <a:solidFill>
                  <a:srgbClr val="FF0000"/>
                </a:solidFill>
                <a:latin typeface="Franklin Gothic Medium" panose="020B0603020102020204" pitchFamily="34" charset="0"/>
              </a:rPr>
              <a:t>PAIR OF LINEAR EQUATIONS IN TWO VARIABLES</a:t>
            </a:r>
            <a:r>
              <a:rPr lang="en-US" b="1" dirty="0">
                <a:solidFill>
                  <a:srgbClr val="FF0000"/>
                </a:solidFill>
                <a:latin typeface="Arial Black" panose="020B0A04020102020204" pitchFamily="34" charset="0"/>
              </a:rPr>
              <a:t/>
            </a:r>
            <a:br>
              <a:rPr lang="en-US" b="1" dirty="0">
                <a:solidFill>
                  <a:srgbClr val="FF0000"/>
                </a:solidFill>
                <a:latin typeface="Arial Black" panose="020B0A04020102020204" pitchFamily="34" charset="0"/>
              </a:rPr>
            </a:br>
            <a:r>
              <a:rPr lang="en-US" b="1" dirty="0">
                <a:solidFill>
                  <a:srgbClr val="FF0000"/>
                </a:solidFill>
                <a:latin typeface="Arial Black" panose="020B0A04020102020204" pitchFamily="34" charset="0"/>
              </a:rPr>
              <a:t/>
            </a:r>
            <a:br>
              <a:rPr lang="en-US" b="1" dirty="0">
                <a:solidFill>
                  <a:srgbClr val="FF0000"/>
                </a:solidFill>
                <a:latin typeface="Arial Black" panose="020B0A04020102020204" pitchFamily="34" charset="0"/>
              </a:rPr>
            </a:br>
            <a:r>
              <a:rPr lang="en-US" b="1" dirty="0">
                <a:solidFill>
                  <a:srgbClr val="FF0000"/>
                </a:solidFill>
                <a:latin typeface="Arial Black" panose="020B0A04020102020204" pitchFamily="34" charset="0"/>
              </a:rPr>
              <a:t>                      Session -3</a:t>
            </a:r>
          </a:p>
        </p:txBody>
      </p:sp>
    </p:spTree>
    <p:extLst>
      <p:ext uri="{BB962C8B-B14F-4D97-AF65-F5344CB8AC3E}">
        <p14:creationId xmlns:p14="http://schemas.microsoft.com/office/powerpoint/2010/main" xmlns="" val="4014384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68328D74-8DBF-469E-8B8A-CE2D7ABFFD5C}"/>
              </a:ext>
            </a:extLst>
          </p:cNvPr>
          <p:cNvSpPr>
            <a:spLocks noGrp="1"/>
          </p:cNvSpPr>
          <p:nvPr>
            <p:ph type="ctrTitle"/>
          </p:nvPr>
        </p:nvSpPr>
        <p:spPr>
          <a:xfrm>
            <a:off x="1371600" y="171449"/>
            <a:ext cx="9144000" cy="976313"/>
          </a:xfrm>
        </p:spPr>
        <p:txBody>
          <a:bodyPr>
            <a:normAutofit fontScale="90000"/>
          </a:bodyPr>
          <a:lstStyle/>
          <a:p>
            <a:r>
              <a:rPr lang="en-US" b="1" dirty="0">
                <a:solidFill>
                  <a:srgbClr val="00B050"/>
                </a:solidFill>
              </a:rPr>
              <a:t>SUBSTITUTION METHOD</a:t>
            </a:r>
          </a:p>
        </p:txBody>
      </p:sp>
      <p:sp>
        <p:nvSpPr>
          <p:cNvPr id="5" name="Subtitle 4">
            <a:extLst>
              <a:ext uri="{FF2B5EF4-FFF2-40B4-BE49-F238E27FC236}">
                <a16:creationId xmlns:a16="http://schemas.microsoft.com/office/drawing/2014/main" xmlns="" id="{3A0F78D1-68F7-4D35-B7DF-A6A747E01843}"/>
              </a:ext>
            </a:extLst>
          </p:cNvPr>
          <p:cNvSpPr>
            <a:spLocks noGrp="1"/>
          </p:cNvSpPr>
          <p:nvPr>
            <p:ph type="subTitle" idx="1"/>
          </p:nvPr>
        </p:nvSpPr>
        <p:spPr>
          <a:xfrm>
            <a:off x="1114425" y="1147762"/>
            <a:ext cx="9553575" cy="5272088"/>
          </a:xfrm>
        </p:spPr>
        <p:txBody>
          <a:bodyPr/>
          <a:lstStyle/>
          <a:p>
            <a:pPr algn="l"/>
            <a:r>
              <a:rPr lang="en-US" sz="2800" dirty="0"/>
              <a:t>Dear students, so far we have learnt how to solve a given system of equations graphically. </a:t>
            </a:r>
          </a:p>
          <a:p>
            <a:pPr algn="l"/>
            <a:r>
              <a:rPr lang="en-US" sz="2800" dirty="0"/>
              <a:t>However, there </a:t>
            </a:r>
            <a:r>
              <a:rPr lang="en-US" sz="2800"/>
              <a:t>are 3 </a:t>
            </a:r>
            <a:r>
              <a:rPr lang="en-US" sz="2800" dirty="0"/>
              <a:t>different methods to solve a pair of linear equations algebraically. </a:t>
            </a:r>
          </a:p>
          <a:p>
            <a:pPr algn="l"/>
            <a:r>
              <a:rPr lang="en-US" sz="2800" dirty="0"/>
              <a:t>The first and the simplest method of them all is </a:t>
            </a:r>
            <a:r>
              <a:rPr lang="en-US" sz="2800" dirty="0">
                <a:solidFill>
                  <a:srgbClr val="00B0F0"/>
                </a:solidFill>
              </a:rPr>
              <a:t>substitution method.</a:t>
            </a:r>
          </a:p>
          <a:p>
            <a:pPr algn="l"/>
            <a:r>
              <a:rPr lang="en-US" sz="2800" dirty="0"/>
              <a:t>As the name suggests, in order to find the value of one variable , we substitute it terms of the other. </a:t>
            </a:r>
          </a:p>
          <a:p>
            <a:pPr algn="l"/>
            <a:r>
              <a:rPr lang="en-US" sz="2800" dirty="0"/>
              <a:t>This video will further help you understand the method.</a:t>
            </a:r>
          </a:p>
          <a:p>
            <a:pPr algn="l"/>
            <a:endParaRPr lang="en-US" dirty="0"/>
          </a:p>
        </p:txBody>
      </p:sp>
    </p:spTree>
    <p:extLst>
      <p:ext uri="{BB962C8B-B14F-4D97-AF65-F5344CB8AC3E}">
        <p14:creationId xmlns:p14="http://schemas.microsoft.com/office/powerpoint/2010/main" xmlns="" val="153166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Subtitle 2">
                <a:extLst>
                  <a:ext uri="{FF2B5EF4-FFF2-40B4-BE49-F238E27FC236}">
                    <a16:creationId xmlns:a16="http://schemas.microsoft.com/office/drawing/2014/main" id="{DA64D87C-5068-4A70-B04F-12E32E1699E9}"/>
                  </a:ext>
                </a:extLst>
              </p:cNvPr>
              <p:cNvSpPr>
                <a:spLocks noGrp="1"/>
              </p:cNvSpPr>
              <p:nvPr>
                <p:ph type="subTitle" idx="1"/>
              </p:nvPr>
            </p:nvSpPr>
            <p:spPr>
              <a:xfrm>
                <a:off x="676275" y="466725"/>
                <a:ext cx="10906125" cy="6019799"/>
              </a:xfrm>
            </p:spPr>
            <p:txBody>
              <a:bodyPr>
                <a:normAutofit fontScale="85000" lnSpcReduction="20000"/>
              </a:bodyPr>
              <a:lstStyle/>
              <a:p>
                <a:pPr algn="l"/>
                <a:r>
                  <a:rPr lang="en-US" sz="2800" dirty="0"/>
                  <a:t>Let us now begin with the next exercise.</a:t>
                </a:r>
              </a:p>
              <a:p>
                <a:r>
                  <a:rPr lang="en-US" sz="2800" b="1" u="sng" dirty="0"/>
                  <a:t>Ex 3.3</a:t>
                </a:r>
              </a:p>
              <a:p>
                <a:pPr algn="l"/>
                <a:r>
                  <a:rPr lang="en-US" sz="2000" dirty="0"/>
                  <a:t>Q1. Solve the following pair of linear equations by the substitution method.</a:t>
                </a:r>
              </a:p>
              <a:p>
                <a:pPr algn="l"/>
                <a:endParaRPr lang="en-US" sz="2000" dirty="0"/>
              </a:p>
              <a:p>
                <a:pPr algn="l"/>
                <a:endParaRPr lang="en-US" sz="2000" dirty="0"/>
              </a:p>
              <a:p>
                <a:pPr algn="l"/>
                <a:endParaRPr lang="en-US" sz="2000" dirty="0"/>
              </a:p>
              <a:p>
                <a:pPr algn="l"/>
                <a:r>
                  <a:rPr lang="en-US" dirty="0"/>
                  <a:t>Solution: </a:t>
                </a:r>
                <a14:m>
                  <m:oMath xmlns:m="http://schemas.openxmlformats.org/officeDocument/2006/math">
                    <m:rad>
                      <m:radPr>
                        <m:degHide m:val="on"/>
                        <m:ctrlPr>
                          <a:rPr lang="en-US"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2</m:t>
                        </m:r>
                      </m:e>
                    </m:rad>
                  </m:oMath>
                </a14:m>
                <a:r>
                  <a:rPr lang="en-US" dirty="0"/>
                  <a:t> x +</a:t>
                </a:r>
                <a:r>
                  <a:rPr lang="en-US" dirty="0">
                    <a:ea typeface="Cambria Math" panose="02040503050406030204" pitchFamily="18" charset="0"/>
                  </a:rPr>
                  <a:t/>
                </a:r>
                <a14:m>
                  <m:oMath xmlns:m="http://schemas.openxmlformats.org/officeDocument/2006/math">
                    <m:rad>
                      <m:radPr>
                        <m:degHide m:val="on"/>
                        <m:ctrlPr>
                          <a:rPr lang="en-US"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3</m:t>
                        </m:r>
                      </m:e>
                    </m:rad>
                  </m:oMath>
                </a14:m>
                <a:r>
                  <a:rPr lang="en-US" dirty="0"/>
                  <a:t> y = 0              -------------(1)</a:t>
                </a:r>
              </a:p>
              <a:p>
                <a:pPr algn="l"/>
                <a:r>
                  <a:rPr lang="en-US" dirty="0"/>
                  <a:t/>
                </a:r>
                <a14:m>
                  <m:oMath xmlns:m="http://schemas.openxmlformats.org/officeDocument/2006/math">
                    <m:rad>
                      <m:radPr>
                        <m:degHide m:val="on"/>
                        <m:ctrlPr>
                          <a:rPr lang="en-US"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3</m:t>
                        </m:r>
                      </m:e>
                    </m:rad>
                  </m:oMath>
                </a14:m>
                <a:r>
                  <a:rPr lang="en-US" dirty="0"/>
                  <a:t> x +</a:t>
                </a:r>
                <a:r>
                  <a:rPr lang="en-US" dirty="0">
                    <a:ea typeface="Cambria Math" panose="02040503050406030204" pitchFamily="18" charset="0"/>
                  </a:rPr>
                  <a:t/>
                </a:r>
                <a14:m>
                  <m:oMath xmlns:m="http://schemas.openxmlformats.org/officeDocument/2006/math">
                    <m:rad>
                      <m:radPr>
                        <m:degHide m:val="on"/>
                        <m:ctrlPr>
                          <a:rPr lang="en-US"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8</m:t>
                        </m:r>
                      </m:e>
                    </m:rad>
                  </m:oMath>
                </a14:m>
                <a:r>
                  <a:rPr lang="en-US" dirty="0"/>
                  <a:t> y = 0               -------------(2)</a:t>
                </a:r>
              </a:p>
              <a:p>
                <a:pPr algn="l"/>
                <a:r>
                  <a:rPr lang="en-US" dirty="0"/>
                  <a:t>We can rewrite (1) as </a:t>
                </a:r>
                <a14:m>
                  <m:oMath xmlns:m="http://schemas.openxmlformats.org/officeDocument/2006/math">
                    <m:rad>
                      <m:radPr>
                        <m:degHide m:val="on"/>
                        <m:ctrlPr>
                          <a:rPr lang="en-US"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2</m:t>
                        </m:r>
                      </m:e>
                    </m:rad>
                  </m:oMath>
                </a14:m>
                <a:r>
                  <a:rPr lang="en-US" dirty="0"/>
                  <a:t> x =</a:t>
                </a:r>
                <a:r>
                  <a:rPr lang="en-US" dirty="0">
                    <a:ea typeface="Cambria Math" panose="02040503050406030204" pitchFamily="18" charset="0"/>
                  </a:rPr>
                  <a:t> - </a:t>
                </a:r>
                <a14:m>
                  <m:oMath xmlns:m="http://schemas.openxmlformats.org/officeDocument/2006/math">
                    <m:rad>
                      <m:radPr>
                        <m:degHide m:val="on"/>
                        <m:ctrlPr>
                          <a:rPr lang="en-US"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3</m:t>
                        </m:r>
                      </m:e>
                    </m:rad>
                  </m:oMath>
                </a14:m>
                <a:r>
                  <a:rPr lang="en-US" dirty="0"/>
                  <a:t> y </a:t>
                </a:r>
              </a:p>
              <a:p>
                <a:pPr algn="l"/>
                <a:r>
                  <a:rPr lang="en-US" dirty="0"/>
                  <a:t>i.e. x= - </a:t>
                </a:r>
                <a14:m>
                  <m:oMath xmlns:m="http://schemas.openxmlformats.org/officeDocument/2006/math">
                    <m:f>
                      <m:fPr>
                        <m:ctrlPr>
                          <a:rPr lang="en-US" i="1" smtClean="0">
                            <a:latin typeface="Cambria Math" panose="02040503050406030204" pitchFamily="18" charset="0"/>
                          </a:rPr>
                        </m:ctrlPr>
                      </m:fPr>
                      <m:num>
                        <m:rad>
                          <m:radPr>
                            <m:degHide m:val="on"/>
                            <m:ctrlPr>
                              <a:rPr lang="en-US"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3</m:t>
                            </m:r>
                          </m:e>
                        </m:rad>
                      </m:num>
                      <m:den>
                        <m:rad>
                          <m:radPr>
                            <m:degHide m:val="on"/>
                            <m:ctrlPr>
                              <a:rPr lang="en-US"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2</m:t>
                            </m:r>
                          </m:e>
                        </m:rad>
                      </m:den>
                    </m:f>
                    <m:r>
                      <a:rPr lang="en-US" b="0" i="1" smtClean="0">
                        <a:latin typeface="Cambria Math" panose="02040503050406030204" pitchFamily="18" charset="0"/>
                      </a:rPr>
                      <m:t> </m:t>
                    </m:r>
                  </m:oMath>
                </a14:m>
                <a:r>
                  <a:rPr lang="en-US" dirty="0"/>
                  <a:t> y    --------------------------------------(3)</a:t>
                </a:r>
              </a:p>
              <a:p>
                <a:pPr algn="l"/>
                <a:r>
                  <a:rPr lang="en-US" dirty="0"/>
                  <a:t>Substituting the value of x from (3) in (2), we get </a:t>
                </a:r>
              </a:p>
              <a:p>
                <a:pPr algn="l"/>
                <a:r>
                  <a:rPr lang="en-US" sz="3200" dirty="0"/>
                  <a:t>- </a:t>
                </a:r>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 </m:t>
                        </m:r>
                        <m:r>
                          <a:rPr lang="en-US" sz="3200" b="0" i="1" smtClean="0">
                            <a:latin typeface="Cambria Math" panose="02040503050406030204" pitchFamily="18" charset="0"/>
                          </a:rPr>
                          <m:t>3</m:t>
                        </m:r>
                      </m:num>
                      <m:den>
                        <m:rad>
                          <m:radPr>
                            <m:degHide m:val="on"/>
                            <m:ctrlPr>
                              <a:rPr lang="en-US" sz="3200" i="1" smtClean="0">
                                <a:latin typeface="Cambria Math" panose="02040503050406030204" pitchFamily="18" charset="0"/>
                                <a:ea typeface="Cambria Math" panose="02040503050406030204" pitchFamily="18" charset="0"/>
                              </a:rPr>
                            </m:ctrlPr>
                          </m:radPr>
                          <m:deg/>
                          <m:e>
                            <m:r>
                              <a:rPr lang="en-US" sz="3200" b="0" i="1" smtClean="0">
                                <a:latin typeface="Cambria Math" panose="02040503050406030204" pitchFamily="18" charset="0"/>
                                <a:ea typeface="Cambria Math" panose="02040503050406030204" pitchFamily="18" charset="0"/>
                              </a:rPr>
                              <m:t>2</m:t>
                            </m:r>
                          </m:e>
                        </m:rad>
                      </m:den>
                    </m:f>
                  </m:oMath>
                </a14:m>
                <a:r>
                  <a:rPr lang="en-US" sz="3200" dirty="0"/>
                  <a:t/>
                </a:r>
                <a:r>
                  <a:rPr lang="en-US" dirty="0"/>
                  <a:t>y + </a:t>
                </a:r>
                <a14:m>
                  <m:oMath xmlns:m="http://schemas.openxmlformats.org/officeDocument/2006/math">
                    <m:rad>
                      <m:radPr>
                        <m:degHide m:val="on"/>
                        <m:ctrlPr>
                          <a:rPr lang="en-US"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8</m:t>
                        </m:r>
                      </m:e>
                    </m:rad>
                  </m:oMath>
                </a14:m>
                <a:r>
                  <a:rPr lang="en-US" dirty="0"/>
                  <a:t> y =0</a:t>
                </a:r>
              </a:p>
              <a:p>
                <a:pPr algn="l"/>
                <a:r>
                  <a:rPr lang="en-US" sz="2600" dirty="0"/>
                  <a:t>i.e. </a:t>
                </a:r>
                <a14:m>
                  <m:oMath xmlns:m="http://schemas.openxmlformats.org/officeDocument/2006/math">
                    <m:f>
                      <m:fPr>
                        <m:ctrlPr>
                          <a:rPr lang="en-US" sz="2600" i="1" smtClean="0">
                            <a:latin typeface="Cambria Math" panose="02040503050406030204" pitchFamily="18" charset="0"/>
                          </a:rPr>
                        </m:ctrlPr>
                      </m:fPr>
                      <m:num>
                        <m:r>
                          <a:rPr lang="en-US" sz="2600" b="0" i="1" smtClean="0">
                            <a:latin typeface="Cambria Math" panose="02040503050406030204" pitchFamily="18" charset="0"/>
                          </a:rPr>
                          <m:t>−</m:t>
                        </m:r>
                        <m:r>
                          <a:rPr lang="en-US" sz="2600" b="0" i="1" smtClean="0">
                            <a:latin typeface="Cambria Math" panose="02040503050406030204" pitchFamily="18" charset="0"/>
                          </a:rPr>
                          <m:t>3+4</m:t>
                        </m:r>
                      </m:num>
                      <m:den>
                        <m:rad>
                          <m:radPr>
                            <m:degHide m:val="on"/>
                            <m:ctrlPr>
                              <a:rPr lang="en-US" sz="2600" i="1" smtClean="0">
                                <a:latin typeface="Cambria Math" panose="02040503050406030204" pitchFamily="18" charset="0"/>
                                <a:ea typeface="Cambria Math" panose="02040503050406030204" pitchFamily="18" charset="0"/>
                              </a:rPr>
                            </m:ctrlPr>
                          </m:radPr>
                          <m:deg/>
                          <m:e>
                            <m:r>
                              <a:rPr lang="en-US" sz="2600" b="0" i="1" smtClean="0">
                                <a:latin typeface="Cambria Math" panose="02040503050406030204" pitchFamily="18" charset="0"/>
                                <a:ea typeface="Cambria Math" panose="02040503050406030204" pitchFamily="18" charset="0"/>
                              </a:rPr>
                              <m:t>2</m:t>
                            </m:r>
                          </m:e>
                        </m:rad>
                      </m:den>
                    </m:f>
                    <m:r>
                      <a:rPr lang="en-US" sz="2600" b="0" i="1" smtClean="0">
                        <a:latin typeface="Cambria Math" panose="02040503050406030204" pitchFamily="18" charset="0"/>
                      </a:rPr>
                      <m:t> </m:t>
                    </m:r>
                  </m:oMath>
                </a14:m>
                <a:r>
                  <a:rPr lang="en-US" sz="2600" dirty="0"/>
                  <a:t> y=0,         i.e. </a:t>
                </a:r>
                <a14:m>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1</m:t>
                        </m:r>
                      </m:num>
                      <m:den>
                        <m:rad>
                          <m:radPr>
                            <m:degHide m:val="on"/>
                            <m:ctrlPr>
                              <a:rPr lang="en-US" sz="2800" i="1" smtClean="0">
                                <a:latin typeface="Cambria Math" panose="02040503050406030204" pitchFamily="18" charset="0"/>
                                <a:ea typeface="Cambria Math" panose="02040503050406030204" pitchFamily="18" charset="0"/>
                              </a:rPr>
                            </m:ctrlPr>
                          </m:radPr>
                          <m:deg/>
                          <m:e>
                            <m:r>
                              <a:rPr lang="en-US" sz="2800" b="0" i="1" smtClean="0">
                                <a:latin typeface="Cambria Math" panose="02040503050406030204" pitchFamily="18" charset="0"/>
                                <a:ea typeface="Cambria Math" panose="02040503050406030204" pitchFamily="18" charset="0"/>
                              </a:rPr>
                              <m:t>2</m:t>
                            </m:r>
                          </m:e>
                        </m:rad>
                      </m:den>
                    </m:f>
                    <m:r>
                      <a:rPr lang="en-US" sz="2800" b="0" i="1" smtClean="0">
                        <a:latin typeface="Cambria Math" panose="02040503050406030204" pitchFamily="18" charset="0"/>
                      </a:rPr>
                      <m:t> </m:t>
                    </m:r>
                  </m:oMath>
                </a14:m>
                <a:r>
                  <a:rPr lang="en-US" sz="2800" dirty="0"/>
                  <a:t> y=0</a:t>
                </a:r>
                <a:endParaRPr lang="en-US" sz="2600" dirty="0"/>
              </a:p>
              <a:p>
                <a:pPr algn="l"/>
                <a:r>
                  <a:rPr lang="en-US" sz="2600" dirty="0"/>
                  <a:t>i.e. y=0</a:t>
                </a:r>
              </a:p>
              <a:p>
                <a:pPr algn="l"/>
                <a:r>
                  <a:rPr lang="en-US" sz="2600" dirty="0"/>
                  <a:t>Substituting the value of y in (3), we get x=0. Thus, x=0, y=0 is the required solution.</a:t>
                </a:r>
              </a:p>
              <a:p>
                <a:pPr algn="l"/>
                <a:endParaRPr lang="en-US" sz="2200" dirty="0"/>
              </a:p>
            </p:txBody>
          </p:sp>
        </mc:Choice>
        <mc:Fallback>
          <p:sp>
            <p:nvSpPr>
              <p:cNvPr id="3" name="Subtitle 2">
                <a:extLst>
                  <a:ext uri="{FF2B5EF4-FFF2-40B4-BE49-F238E27FC236}">
                    <a16:creationId xmlns:a16="http://schemas.microsoft.com/office/drawing/2014/main" xmlns="" id="{DA64D87C-5068-4A70-B04F-12E32E1699E9}"/>
                  </a:ext>
                </a:extLst>
              </p:cNvPr>
              <p:cNvSpPr>
                <a:spLocks noGrp="1" noRot="1" noChangeAspect="1" noMove="1" noResize="1" noEditPoints="1" noAdjustHandles="1" noChangeArrowheads="1" noChangeShapeType="1" noTextEdit="1"/>
              </p:cNvSpPr>
              <p:nvPr>
                <p:ph type="subTitle" idx="1"/>
              </p:nvPr>
            </p:nvSpPr>
            <p:spPr>
              <a:xfrm>
                <a:off x="676275" y="466725"/>
                <a:ext cx="10906125" cy="6019799"/>
              </a:xfrm>
              <a:blipFill>
                <a:blip r:embed="rId2"/>
                <a:stretch>
                  <a:fillRect l="-1062" t="-2330"/>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xmlns="" id="{2F5937EE-9BDB-4BA2-9BF7-5D53321E254F}"/>
              </a:ext>
            </a:extLst>
          </p:cNvPr>
          <p:cNvPicPr>
            <a:picLocks noChangeAspect="1"/>
          </p:cNvPicPr>
          <p:nvPr/>
        </p:nvPicPr>
        <p:blipFill rotWithShape="1">
          <a:blip r:embed="rId3"/>
          <a:srcRect l="11382" t="12062" b="1783"/>
          <a:stretch/>
        </p:blipFill>
        <p:spPr>
          <a:xfrm>
            <a:off x="1083128" y="1515837"/>
            <a:ext cx="2076450" cy="952500"/>
          </a:xfrm>
          <a:prstGeom prst="rect">
            <a:avLst/>
          </a:prstGeom>
        </p:spPr>
      </p:pic>
    </p:spTree>
    <p:extLst>
      <p:ext uri="{BB962C8B-B14F-4D97-AF65-F5344CB8AC3E}">
        <p14:creationId xmlns:p14="http://schemas.microsoft.com/office/powerpoint/2010/main" xmlns="" val="98149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5" name="Subtitle 4">
                <a:extLst>
                  <a:ext uri="{FF2B5EF4-FFF2-40B4-BE49-F238E27FC236}">
                    <a16:creationId xmlns:a16="http://schemas.microsoft.com/office/drawing/2014/main" id="{E681F42F-D0DB-4D05-A97F-08BCE02E4BF7}"/>
                  </a:ext>
                </a:extLst>
              </p:cNvPr>
              <p:cNvSpPr>
                <a:spLocks noGrp="1"/>
              </p:cNvSpPr>
              <p:nvPr>
                <p:ph type="subTitle" idx="1"/>
              </p:nvPr>
            </p:nvSpPr>
            <p:spPr>
              <a:xfrm>
                <a:off x="581025" y="619125"/>
                <a:ext cx="10944225" cy="5924550"/>
              </a:xfrm>
            </p:spPr>
            <p:txBody>
              <a:bodyPr>
                <a:normAutofit lnSpcReduction="10000"/>
              </a:bodyPr>
              <a:lstStyle/>
              <a:p>
                <a:pPr algn="l"/>
                <a:r>
                  <a:rPr lang="en-US" b="1" dirty="0">
                    <a:solidFill>
                      <a:srgbClr val="FF0000"/>
                    </a:solidFill>
                  </a:rPr>
                  <a:t>Note: Complete the rest of the parts of Q1 of Ex 3.3 on your own in your notebook.</a:t>
                </a:r>
              </a:p>
              <a:p>
                <a:pPr algn="l"/>
                <a:endParaRPr lang="en-US" dirty="0"/>
              </a:p>
              <a:p>
                <a:pPr algn="l"/>
                <a:r>
                  <a:rPr lang="en-US" dirty="0"/>
                  <a:t>Now, let us take up question 2 from Ex 3.3</a:t>
                </a:r>
              </a:p>
              <a:p>
                <a:pPr algn="l"/>
                <a:r>
                  <a:rPr lang="en-US" dirty="0"/>
                  <a:t>Q2. Solve 2x + 3y = 11 and 2x – 4y = – 24 and hence find the value of ‘m’ for which </a:t>
                </a:r>
              </a:p>
              <a:p>
                <a:pPr algn="l"/>
                <a:r>
                  <a:rPr lang="en-US" dirty="0"/>
                  <a:t>       y = mx + 3.</a:t>
                </a:r>
              </a:p>
              <a:p>
                <a:pPr algn="l"/>
                <a:r>
                  <a:rPr lang="en-US" dirty="0"/>
                  <a:t>Solution: 2x + 3y = 11--------(1)</a:t>
                </a:r>
              </a:p>
              <a:p>
                <a:pPr algn="l"/>
                <a:r>
                  <a:rPr lang="en-US" dirty="0"/>
                  <a:t>                 2x – 4y = – 24-------(2)</a:t>
                </a:r>
              </a:p>
              <a:p>
                <a:pPr marL="457200" indent="-457200" algn="l">
                  <a:buAutoNum type="arabicParenBoth"/>
                </a:pPr>
                <a:r>
                  <a:rPr lang="en-US" dirty="0"/>
                  <a:t>Can be re-written as, x=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11−3</m:t>
                        </m:r>
                        <m:r>
                          <a:rPr lang="en-US" b="0" i="1" smtClean="0">
                            <a:latin typeface="Cambria Math" panose="02040503050406030204" pitchFamily="18" charset="0"/>
                          </a:rPr>
                          <m:t>𝑦</m:t>
                        </m:r>
                      </m:num>
                      <m:den>
                        <m:r>
                          <a:rPr lang="en-US" b="0" i="1" smtClean="0">
                            <a:latin typeface="Cambria Math" panose="02040503050406030204" pitchFamily="18" charset="0"/>
                          </a:rPr>
                          <m:t>2</m:t>
                        </m:r>
                      </m:den>
                    </m:f>
                  </m:oMath>
                </a14:m>
                <a:r>
                  <a:rPr lang="en-US" dirty="0"/>
                  <a:t> --------(3)</a:t>
                </a:r>
              </a:p>
              <a:p>
                <a:pPr algn="l"/>
                <a:r>
                  <a:rPr lang="en-US" dirty="0"/>
                  <a:t>Substituting the value of x in (2) we get, 11-3y-4y= -24</a:t>
                </a:r>
              </a:p>
              <a:p>
                <a:pPr algn="l"/>
                <a:r>
                  <a:rPr lang="en-US" dirty="0"/>
                  <a:t>i.e. 35=7y</a:t>
                </a:r>
              </a:p>
              <a:p>
                <a:pPr algn="l"/>
                <a:r>
                  <a:rPr lang="en-US" dirty="0"/>
                  <a:t>i.e. y=5.</a:t>
                </a:r>
              </a:p>
              <a:p>
                <a:pPr algn="l"/>
                <a:r>
                  <a:rPr lang="en-US" dirty="0"/>
                  <a:t>Substituting the value of y in (3) we get x= -2.</a:t>
                </a:r>
              </a:p>
              <a:p>
                <a:pPr algn="l"/>
                <a:r>
                  <a:rPr lang="en-US" dirty="0"/>
                  <a:t>Thus, the substituting the value of x and y in the equation y=mx+3, we get m=-1 </a:t>
                </a:r>
              </a:p>
            </p:txBody>
          </p:sp>
        </mc:Choice>
        <mc:Fallback>
          <p:sp>
            <p:nvSpPr>
              <p:cNvPr id="5" name="Subtitle 4">
                <a:extLst>
                  <a:ext uri="{FF2B5EF4-FFF2-40B4-BE49-F238E27FC236}">
                    <a16:creationId xmlns:a16="http://schemas.microsoft.com/office/drawing/2014/main" xmlns="" xmlns:a14="http://schemas.microsoft.com/office/drawing/2010/main" id="{E681F42F-D0DB-4D05-A97F-08BCE02E4BF7}"/>
                  </a:ext>
                </a:extLst>
              </p:cNvPr>
              <p:cNvSpPr>
                <a:spLocks noGrp="1" noRot="1" noChangeAspect="1" noMove="1" noResize="1" noEditPoints="1" noAdjustHandles="1" noChangeArrowheads="1" noChangeShapeType="1" noTextEdit="1"/>
              </p:cNvSpPr>
              <p:nvPr>
                <p:ph type="subTitle" idx="1"/>
              </p:nvPr>
            </p:nvSpPr>
            <p:spPr>
              <a:xfrm>
                <a:off x="581025" y="619125"/>
                <a:ext cx="10944225" cy="5924550"/>
              </a:xfrm>
              <a:blipFill>
                <a:blip r:embed="rId2"/>
                <a:stretch>
                  <a:fillRect l="-891" t="-1957"/>
                </a:stretch>
              </a:blipFill>
            </p:spPr>
            <p:txBody>
              <a:bodyPr/>
              <a:lstStyle/>
              <a:p>
                <a:r>
                  <a:rPr lang="en-US">
                    <a:noFill/>
                  </a:rPr>
                  <a:t> </a:t>
                </a:r>
              </a:p>
            </p:txBody>
          </p:sp>
        </mc:Fallback>
      </mc:AlternateContent>
    </p:spTree>
    <p:extLst>
      <p:ext uri="{BB962C8B-B14F-4D97-AF65-F5344CB8AC3E}">
        <p14:creationId xmlns:p14="http://schemas.microsoft.com/office/powerpoint/2010/main" xmlns="" val="422312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xmlns="" id="{6FDF7016-C668-499A-96B0-83332E6A901B}"/>
              </a:ext>
            </a:extLst>
          </p:cNvPr>
          <p:cNvSpPr>
            <a:spLocks noGrp="1"/>
          </p:cNvSpPr>
          <p:nvPr>
            <p:ph type="subTitle" idx="1"/>
          </p:nvPr>
        </p:nvSpPr>
        <p:spPr>
          <a:xfrm>
            <a:off x="1057275" y="114300"/>
            <a:ext cx="10372725" cy="6619876"/>
          </a:xfrm>
        </p:spPr>
        <p:txBody>
          <a:bodyPr>
            <a:normAutofit lnSpcReduction="10000"/>
          </a:bodyPr>
          <a:lstStyle/>
          <a:p>
            <a:pPr algn="l"/>
            <a:r>
              <a:rPr lang="en-US" dirty="0"/>
              <a:t>Let us now solve some of the word problems algebraically.</a:t>
            </a:r>
          </a:p>
          <a:p>
            <a:pPr algn="l"/>
            <a:r>
              <a:rPr lang="en-US" dirty="0"/>
              <a:t>Q3. (iv) The taxi charges in a city consist of a fixed charge together with the charge for the distance covered. For a distance of 10 km, the charge paid is ₹105 and for a journey of 15 km, the charge paid is ₹ 155. What are the fixed charges and the charge per km? How much does a person have to pay for travelling a distance of 25 km?</a:t>
            </a:r>
          </a:p>
          <a:p>
            <a:pPr algn="l"/>
            <a:r>
              <a:rPr lang="en-US" dirty="0"/>
              <a:t>Solution: Let the fixed charge be ₹ x and the charge per km be ₹y.</a:t>
            </a:r>
          </a:p>
          <a:p>
            <a:pPr algn="l"/>
            <a:r>
              <a:rPr lang="en-US" dirty="0"/>
              <a:t>Then, according to the question, </a:t>
            </a:r>
          </a:p>
          <a:p>
            <a:pPr algn="l"/>
            <a:r>
              <a:rPr lang="en-US" dirty="0"/>
              <a:t>x+10y= 105-------(1) and x+15 y= 155----------(2)</a:t>
            </a:r>
          </a:p>
          <a:p>
            <a:pPr marL="457200" indent="-457200" algn="l">
              <a:buAutoNum type="arabicParenBoth"/>
            </a:pPr>
            <a:r>
              <a:rPr lang="en-US" dirty="0"/>
              <a:t>Can be re-written as x=105-10y--------(3)</a:t>
            </a:r>
          </a:p>
          <a:p>
            <a:pPr algn="l"/>
            <a:r>
              <a:rPr lang="en-US" dirty="0"/>
              <a:t>Substituting the value of x from (3) in (2) we get, </a:t>
            </a:r>
          </a:p>
          <a:p>
            <a:pPr algn="l"/>
            <a:r>
              <a:rPr lang="en-US" dirty="0"/>
              <a:t>105 -10y +15y= 155</a:t>
            </a:r>
          </a:p>
          <a:p>
            <a:pPr algn="l"/>
            <a:r>
              <a:rPr lang="en-US" dirty="0"/>
              <a:t>i.e. 5y=50, </a:t>
            </a:r>
          </a:p>
          <a:p>
            <a:pPr algn="l"/>
            <a:r>
              <a:rPr lang="en-US" dirty="0"/>
              <a:t>i.e. y=10</a:t>
            </a:r>
          </a:p>
          <a:p>
            <a:pPr algn="l"/>
            <a:r>
              <a:rPr lang="en-US" dirty="0"/>
              <a:t>Using the value of y in (3), we get x= 5.</a:t>
            </a:r>
          </a:p>
          <a:p>
            <a:pPr algn="l"/>
            <a:r>
              <a:rPr lang="en-US" dirty="0"/>
              <a:t>Thus, the fixed charge is ₹ 5 and the charge per km is ₹10.</a:t>
            </a:r>
          </a:p>
          <a:p>
            <a:pPr algn="l"/>
            <a:r>
              <a:rPr lang="en-US" dirty="0"/>
              <a:t>So, the total charge for travelling a distance of 25 km is ₹ (x+25y)= ₹ 255</a:t>
            </a:r>
          </a:p>
        </p:txBody>
      </p:sp>
    </p:spTree>
    <p:extLst>
      <p:ext uri="{BB962C8B-B14F-4D97-AF65-F5344CB8AC3E}">
        <p14:creationId xmlns:p14="http://schemas.microsoft.com/office/powerpoint/2010/main" xmlns="" val="231047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5" name="Subtitle 4">
                <a:extLst>
                  <a:ext uri="{FF2B5EF4-FFF2-40B4-BE49-F238E27FC236}">
                    <a16:creationId xmlns:a16="http://schemas.microsoft.com/office/drawing/2014/main" id="{FDBCE6C2-3B18-4EBC-9C9F-9EB1DFDD253B}"/>
                  </a:ext>
                </a:extLst>
              </p:cNvPr>
              <p:cNvSpPr>
                <a:spLocks noGrp="1"/>
              </p:cNvSpPr>
              <p:nvPr>
                <p:ph type="subTitle" idx="1"/>
              </p:nvPr>
            </p:nvSpPr>
            <p:spPr>
              <a:xfrm>
                <a:off x="714375" y="200025"/>
                <a:ext cx="10934699" cy="6381750"/>
              </a:xfrm>
            </p:spPr>
            <p:txBody>
              <a:bodyPr>
                <a:normAutofit fontScale="85000" lnSpcReduction="20000"/>
              </a:bodyPr>
              <a:lstStyle/>
              <a:p>
                <a:pPr algn="l"/>
                <a:endParaRPr lang="en-US" dirty="0"/>
              </a:p>
              <a:p>
                <a:pPr algn="l"/>
                <a:r>
                  <a:rPr lang="en-US" dirty="0"/>
                  <a:t>Q3. (v) A fraction becomes 9 /11 , if 2 is added to both the numerator and the denominator. If, 3 is added to both the numerator and the denominator it becomes 5/ 6 . Find the fraction.</a:t>
                </a:r>
              </a:p>
              <a:p>
                <a:pPr algn="l"/>
                <a:endParaRPr lang="en-US" dirty="0"/>
              </a:p>
              <a:p>
                <a:pPr algn="l"/>
                <a:r>
                  <a:rPr lang="en-US" dirty="0"/>
                  <a:t>Solution: Let the numerator be x and the denominator be y.</a:t>
                </a:r>
              </a:p>
              <a:p>
                <a:pPr algn="l"/>
                <a:r>
                  <a:rPr lang="en-US" dirty="0"/>
                  <a:t>Then, the required fraction is </a:t>
                </a:r>
                <a14:m>
                  <m:oMath xmlns:m="http://schemas.openxmlformats.org/officeDocument/2006/math">
                    <m:f>
                      <m:fPr>
                        <m:ctrlPr>
                          <a:rPr lang="en-US" sz="3000" i="1" smtClean="0">
                            <a:latin typeface="Cambria Math" panose="02040503050406030204" pitchFamily="18" charset="0"/>
                          </a:rPr>
                        </m:ctrlPr>
                      </m:fPr>
                      <m:num>
                        <m:r>
                          <a:rPr lang="en-US" sz="3000" b="0" i="1" smtClean="0">
                            <a:latin typeface="Cambria Math" panose="02040503050406030204" pitchFamily="18" charset="0"/>
                          </a:rPr>
                          <m:t>𝑥</m:t>
                        </m:r>
                      </m:num>
                      <m:den>
                        <m:r>
                          <a:rPr lang="en-US" sz="3000" b="0" i="1" smtClean="0">
                            <a:latin typeface="Cambria Math" panose="02040503050406030204" pitchFamily="18" charset="0"/>
                          </a:rPr>
                          <m:t>𝑦</m:t>
                        </m:r>
                      </m:den>
                    </m:f>
                  </m:oMath>
                </a14:m>
                <a:r>
                  <a:rPr lang="en-US" sz="2200" dirty="0"/>
                  <a:t/>
                </a:r>
                <a:r>
                  <a:rPr lang="en-US" dirty="0"/>
                  <a:t>. </a:t>
                </a:r>
              </a:p>
              <a:p>
                <a:pPr algn="l"/>
                <a:endParaRPr lang="en-US" dirty="0"/>
              </a:p>
              <a:p>
                <a:pPr algn="l"/>
                <a:r>
                  <a:rPr lang="en-US" dirty="0"/>
                  <a:t>According to the question, </a:t>
                </a:r>
                <a14:m>
                  <m:oMath xmlns:m="http://schemas.openxmlformats.org/officeDocument/2006/math">
                    <m:f>
                      <m:fPr>
                        <m:ctrlPr>
                          <a:rPr lang="en-US" sz="2800" i="1">
                            <a:latin typeface="Cambria Math" panose="02040503050406030204" pitchFamily="18" charset="0"/>
                          </a:rPr>
                        </m:ctrlPr>
                      </m:fPr>
                      <m:num>
                        <m:r>
                          <a:rPr lang="en-US" sz="2800" i="1">
                            <a:latin typeface="Cambria Math" panose="02040503050406030204" pitchFamily="18" charset="0"/>
                          </a:rPr>
                          <m:t>𝑥</m:t>
                        </m:r>
                        <m:r>
                          <a:rPr lang="en-US" sz="2800" b="0" i="1" smtClean="0">
                            <a:latin typeface="Cambria Math" panose="02040503050406030204" pitchFamily="18" charset="0"/>
                          </a:rPr>
                          <m:t>+2</m:t>
                        </m:r>
                      </m:num>
                      <m:den>
                        <m:r>
                          <a:rPr lang="en-US" sz="2800" i="1">
                            <a:latin typeface="Cambria Math" panose="02040503050406030204" pitchFamily="18" charset="0"/>
                          </a:rPr>
                          <m:t>𝑦</m:t>
                        </m:r>
                        <m:r>
                          <a:rPr lang="en-US" sz="2800" b="0" i="1" smtClean="0">
                            <a:latin typeface="Cambria Math" panose="02040503050406030204" pitchFamily="18" charset="0"/>
                          </a:rPr>
                          <m:t>+2</m:t>
                        </m:r>
                      </m:den>
                    </m:f>
                    <m:r>
                      <a:rPr lang="en-US" sz="2800" b="0" i="1" smtClean="0">
                        <a:latin typeface="Cambria Math" panose="02040503050406030204" pitchFamily="18" charset="0"/>
                      </a:rPr>
                      <m:t>=</m:t>
                    </m:r>
                    <m:f>
                      <m:fPr>
                        <m:ctrlPr>
                          <a:rPr lang="en-US" sz="2800" i="1" smtClean="0">
                            <a:latin typeface="Cambria Math" panose="02040503050406030204" pitchFamily="18" charset="0"/>
                          </a:rPr>
                        </m:ctrlPr>
                      </m:fPr>
                      <m:num>
                        <m:r>
                          <a:rPr lang="en-US" sz="2800" b="0" i="1" smtClean="0">
                            <a:latin typeface="Cambria Math" panose="02040503050406030204" pitchFamily="18" charset="0"/>
                          </a:rPr>
                          <m:t>9</m:t>
                        </m:r>
                      </m:num>
                      <m:den>
                        <m:r>
                          <a:rPr lang="en-US" sz="2800" b="0" i="1" smtClean="0">
                            <a:latin typeface="Cambria Math" panose="02040503050406030204" pitchFamily="18" charset="0"/>
                          </a:rPr>
                          <m:t>11</m:t>
                        </m:r>
                      </m:den>
                    </m:f>
                  </m:oMath>
                </a14:m>
                <a:r>
                  <a:rPr lang="en-US" dirty="0"/>
                  <a:t>i.e. 11x +22= 9y+18  i.e. 11x - 9y = - 4--------(1)</a:t>
                </a:r>
              </a:p>
              <a:p>
                <a:pPr algn="l"/>
                <a:r>
                  <a:rPr lang="en-US" dirty="0"/>
                  <a:t>And </a:t>
                </a:r>
                <a14:m>
                  <m:oMath xmlns:m="http://schemas.openxmlformats.org/officeDocument/2006/math">
                    <m:f>
                      <m:fPr>
                        <m:ctrlPr>
                          <a:rPr lang="en-US" sz="2800" i="1">
                            <a:latin typeface="Cambria Math" panose="02040503050406030204" pitchFamily="18" charset="0"/>
                          </a:rPr>
                        </m:ctrlPr>
                      </m:fPr>
                      <m:num>
                        <m:r>
                          <a:rPr lang="en-US" sz="2800" i="1">
                            <a:latin typeface="Cambria Math" panose="02040503050406030204" pitchFamily="18" charset="0"/>
                          </a:rPr>
                          <m:t>𝑥</m:t>
                        </m:r>
                        <m:r>
                          <a:rPr lang="en-US" sz="2800" b="0" i="1" smtClean="0">
                            <a:latin typeface="Cambria Math" panose="02040503050406030204" pitchFamily="18" charset="0"/>
                          </a:rPr>
                          <m:t>+3</m:t>
                        </m:r>
                      </m:num>
                      <m:den>
                        <m:r>
                          <a:rPr lang="en-US" sz="2800" i="1">
                            <a:latin typeface="Cambria Math" panose="02040503050406030204" pitchFamily="18" charset="0"/>
                          </a:rPr>
                          <m:t>𝑦</m:t>
                        </m:r>
                        <m:r>
                          <a:rPr lang="en-US" sz="2800" b="0" i="1" smtClean="0">
                            <a:latin typeface="Cambria Math" panose="02040503050406030204" pitchFamily="18" charset="0"/>
                          </a:rPr>
                          <m:t>+3</m:t>
                        </m:r>
                      </m:den>
                    </m:f>
                  </m:oMath>
                </a14:m>
                <a:r>
                  <a:rPr lang="en-US" sz="2800" dirty="0"/>
                  <a:t> = </a:t>
                </a:r>
                <a14:m>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5</m:t>
                        </m:r>
                      </m:num>
                      <m:den>
                        <m:r>
                          <a:rPr lang="en-US" sz="2800" b="0" i="1" smtClean="0">
                            <a:latin typeface="Cambria Math" panose="02040503050406030204" pitchFamily="18" charset="0"/>
                          </a:rPr>
                          <m:t>6</m:t>
                        </m:r>
                      </m:den>
                    </m:f>
                  </m:oMath>
                </a14:m>
                <a:r>
                  <a:rPr lang="en-US" sz="2800" dirty="0"/>
                  <a:t/>
                </a:r>
                <a:r>
                  <a:rPr lang="en-US" dirty="0"/>
                  <a:t>i.e</a:t>
                </a:r>
                <a:r>
                  <a:rPr lang="en-US" sz="3200" dirty="0"/>
                  <a:t>. </a:t>
                </a:r>
                <a:r>
                  <a:rPr lang="en-US" dirty="0"/>
                  <a:t>6x+18= 5y+15, i.e. 6x-5y= - 3-----------(2)</a:t>
                </a:r>
              </a:p>
              <a:p>
                <a:pPr algn="l"/>
                <a:r>
                  <a:rPr lang="en-US" dirty="0"/>
                  <a:t>Again , (1) can be re-written as x= </a:t>
                </a:r>
                <a14:m>
                  <m:oMath xmlns:m="http://schemas.openxmlformats.org/officeDocument/2006/math">
                    <m:f>
                      <m:fPr>
                        <m:ctrlPr>
                          <a:rPr lang="en-US" i="1">
                            <a:latin typeface="Cambria Math" panose="02040503050406030204" pitchFamily="18" charset="0"/>
                          </a:rPr>
                        </m:ctrlPr>
                      </m:fPr>
                      <m:num>
                        <m:r>
                          <a:rPr lang="en-US" b="0" i="1" smtClean="0">
                            <a:latin typeface="Cambria Math" panose="02040503050406030204" pitchFamily="18" charset="0"/>
                          </a:rPr>
                          <m:t>9</m:t>
                        </m:r>
                        <m:r>
                          <a:rPr lang="en-US" b="0" i="1" smtClean="0">
                            <a:latin typeface="Cambria Math" panose="02040503050406030204" pitchFamily="18" charset="0"/>
                          </a:rPr>
                          <m:t>𝑦</m:t>
                        </m:r>
                        <m:r>
                          <a:rPr lang="en-US" b="0" i="1" smtClean="0">
                            <a:latin typeface="Cambria Math" panose="02040503050406030204" pitchFamily="18" charset="0"/>
                          </a:rPr>
                          <m:t>−4</m:t>
                        </m:r>
                      </m:num>
                      <m:den>
                        <m:r>
                          <a:rPr lang="en-US" b="0" i="1" smtClean="0">
                            <a:latin typeface="Cambria Math" panose="02040503050406030204" pitchFamily="18" charset="0"/>
                          </a:rPr>
                          <m:t>11</m:t>
                        </m:r>
                      </m:den>
                    </m:f>
                  </m:oMath>
                </a14:m>
                <a:r>
                  <a:rPr lang="en-US" dirty="0"/>
                  <a:t> -----------(3)</a:t>
                </a:r>
              </a:p>
              <a:p>
                <a:pPr algn="l"/>
                <a:r>
                  <a:rPr lang="en-US" dirty="0"/>
                  <a:t>Substituting (3) in (2) we get, </a:t>
                </a:r>
                <a14:m>
                  <m:oMath xmlns:m="http://schemas.openxmlformats.org/officeDocument/2006/math">
                    <m:f>
                      <m:fPr>
                        <m:ctrlPr>
                          <a:rPr lang="en-US" i="1">
                            <a:latin typeface="Cambria Math" panose="02040503050406030204" pitchFamily="18" charset="0"/>
                          </a:rPr>
                        </m:ctrlPr>
                      </m:fPr>
                      <m:num>
                        <m:r>
                          <a:rPr lang="en-US" b="0" i="1" smtClean="0">
                            <a:latin typeface="Cambria Math" panose="02040503050406030204" pitchFamily="18" charset="0"/>
                          </a:rPr>
                          <m:t> 54</m:t>
                        </m:r>
                        <m:r>
                          <a:rPr lang="en-US" b="0" i="1" smtClean="0">
                            <a:latin typeface="Cambria Math" panose="02040503050406030204" pitchFamily="18" charset="0"/>
                          </a:rPr>
                          <m:t>𝑦</m:t>
                        </m:r>
                        <m:r>
                          <a:rPr lang="en-US" b="0" i="1" smtClean="0">
                            <a:latin typeface="Cambria Math" panose="02040503050406030204" pitchFamily="18" charset="0"/>
                          </a:rPr>
                          <m:t>−24</m:t>
                        </m:r>
                      </m:num>
                      <m:den>
                        <m:r>
                          <a:rPr lang="en-US" b="0" i="1" smtClean="0">
                            <a:latin typeface="Cambria Math" panose="02040503050406030204" pitchFamily="18" charset="0"/>
                          </a:rPr>
                          <m:t>11</m:t>
                        </m:r>
                      </m:den>
                    </m:f>
                  </m:oMath>
                </a14:m>
                <a:r>
                  <a:rPr lang="en-US" dirty="0"/>
                  <a:t> -5y= -3</a:t>
                </a:r>
              </a:p>
              <a:p>
                <a:pPr algn="l"/>
                <a:r>
                  <a:rPr lang="en-US" dirty="0"/>
                  <a:t>i.e. 54y -24 -55y =-33, i.e. y= 9. </a:t>
                </a:r>
              </a:p>
              <a:p>
                <a:pPr algn="l"/>
                <a:r>
                  <a:rPr lang="en-US" dirty="0"/>
                  <a:t>Substituting the value of y in (3), we get,  x=7.</a:t>
                </a:r>
              </a:p>
              <a:p>
                <a:pPr algn="l"/>
                <a:endParaRPr lang="en-US" dirty="0"/>
              </a:p>
              <a:p>
                <a:pPr algn="l"/>
                <a:r>
                  <a:rPr lang="en-US" dirty="0"/>
                  <a:t>Thus, the required fraction is </a:t>
                </a:r>
                <a14:m>
                  <m:oMath xmlns:m="http://schemas.openxmlformats.org/officeDocument/2006/math">
                    <m:f>
                      <m:fPr>
                        <m:ctrlPr>
                          <a:rPr lang="en-US" i="1">
                            <a:latin typeface="Cambria Math" panose="02040503050406030204" pitchFamily="18" charset="0"/>
                          </a:rPr>
                        </m:ctrlPr>
                      </m:fPr>
                      <m:num>
                        <m:r>
                          <a:rPr lang="en-US" b="0" i="1" smtClean="0">
                            <a:latin typeface="Cambria Math" panose="02040503050406030204" pitchFamily="18" charset="0"/>
                          </a:rPr>
                          <m:t>7</m:t>
                        </m:r>
                      </m:num>
                      <m:den>
                        <m:r>
                          <a:rPr lang="en-US" b="0" i="1" smtClean="0">
                            <a:latin typeface="Cambria Math" panose="02040503050406030204" pitchFamily="18" charset="0"/>
                          </a:rPr>
                          <m:t>9</m:t>
                        </m:r>
                      </m:den>
                    </m:f>
                  </m:oMath>
                </a14:m>
                <a:r>
                  <a:rPr lang="en-US" dirty="0"/>
                  <a:t> . </a:t>
                </a:r>
              </a:p>
              <a:p>
                <a:pPr algn="l"/>
                <a:r>
                  <a:rPr lang="en-US" dirty="0"/>
                  <a:t/>
                </a:r>
              </a:p>
              <a:p>
                <a:pPr algn="l"/>
                <a:endParaRPr lang="en-US" dirty="0"/>
              </a:p>
              <a:p>
                <a:pPr algn="l"/>
                <a:endParaRPr lang="en-US" sz="3200" dirty="0"/>
              </a:p>
              <a:p>
                <a:pPr algn="l"/>
                <a:endParaRPr lang="en-US" dirty="0"/>
              </a:p>
            </p:txBody>
          </p:sp>
        </mc:Choice>
        <mc:Fallback>
          <p:sp>
            <p:nvSpPr>
              <p:cNvPr id="5" name="Subtitle 4">
                <a:extLst>
                  <a:ext uri="{FF2B5EF4-FFF2-40B4-BE49-F238E27FC236}">
                    <a16:creationId xmlns:a16="http://schemas.microsoft.com/office/drawing/2014/main" xmlns="" xmlns:a14="http://schemas.microsoft.com/office/drawing/2010/main" id="{FDBCE6C2-3B18-4EBC-9C9F-9EB1DFDD253B}"/>
                  </a:ext>
                </a:extLst>
              </p:cNvPr>
              <p:cNvSpPr>
                <a:spLocks noGrp="1" noRot="1" noChangeAspect="1" noMove="1" noResize="1" noEditPoints="1" noAdjustHandles="1" noChangeArrowheads="1" noChangeShapeType="1" noTextEdit="1"/>
              </p:cNvSpPr>
              <p:nvPr>
                <p:ph type="subTitle" idx="1"/>
              </p:nvPr>
            </p:nvSpPr>
            <p:spPr>
              <a:xfrm>
                <a:off x="714375" y="200025"/>
                <a:ext cx="10934699" cy="6381750"/>
              </a:xfrm>
              <a:blipFill>
                <a:blip r:embed="rId2"/>
                <a:stretch>
                  <a:fillRect l="-557"/>
                </a:stretch>
              </a:blipFill>
            </p:spPr>
            <p:txBody>
              <a:bodyPr/>
              <a:lstStyle/>
              <a:p>
                <a:r>
                  <a:rPr lang="en-US">
                    <a:noFill/>
                  </a:rPr>
                  <a:t> </a:t>
                </a:r>
              </a:p>
            </p:txBody>
          </p:sp>
        </mc:Fallback>
      </mc:AlternateContent>
    </p:spTree>
    <p:extLst>
      <p:ext uri="{BB962C8B-B14F-4D97-AF65-F5344CB8AC3E}">
        <p14:creationId xmlns:p14="http://schemas.microsoft.com/office/powerpoint/2010/main" xmlns="" val="183964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xmlns="" id="{0B89AFFF-EBE6-4D1B-911B-073F44C37A46}"/>
              </a:ext>
            </a:extLst>
          </p:cNvPr>
          <p:cNvSpPr>
            <a:spLocks noGrp="1"/>
          </p:cNvSpPr>
          <p:nvPr>
            <p:ph type="subTitle" idx="1"/>
          </p:nvPr>
        </p:nvSpPr>
        <p:spPr>
          <a:xfrm>
            <a:off x="542926" y="323850"/>
            <a:ext cx="10801350" cy="6210300"/>
          </a:xfrm>
        </p:spPr>
        <p:txBody>
          <a:bodyPr>
            <a:normAutofit lnSpcReduction="10000"/>
          </a:bodyPr>
          <a:lstStyle/>
          <a:p>
            <a:pPr algn="l"/>
            <a:r>
              <a:rPr lang="en-US" dirty="0"/>
              <a:t>Q3. (v) Five years hence, the age of Jacob will be three times that of his son. Five years ago, Jacob’s age was seven times that of his son. What are their present ages?</a:t>
            </a:r>
          </a:p>
          <a:p>
            <a:pPr algn="l"/>
            <a:r>
              <a:rPr lang="en-US" dirty="0"/>
              <a:t>Solution: Let the present age of Jacob be x years and present age of his son be y years.</a:t>
            </a:r>
          </a:p>
          <a:p>
            <a:pPr algn="l"/>
            <a:r>
              <a:rPr lang="en-US" dirty="0"/>
              <a:t>Then , Jacob’s age five years hence would be (x+5) years and his age five years ago was (x-5) years.</a:t>
            </a:r>
          </a:p>
          <a:p>
            <a:pPr algn="l"/>
            <a:r>
              <a:rPr lang="en-US" dirty="0"/>
              <a:t>Similarly, his son’s age five years hence would be (y+5) years and his age five years ago was (y-5) years.</a:t>
            </a:r>
          </a:p>
          <a:p>
            <a:pPr algn="l"/>
            <a:r>
              <a:rPr lang="en-US" dirty="0"/>
              <a:t>According to the question, </a:t>
            </a:r>
          </a:p>
          <a:p>
            <a:pPr algn="l"/>
            <a:r>
              <a:rPr lang="en-US" dirty="0"/>
              <a:t>x+5 = 3(y+5) i.e. x+5= 3y+15 , i.e. x-3y = 10-----------(1)</a:t>
            </a:r>
          </a:p>
          <a:p>
            <a:pPr algn="l"/>
            <a:r>
              <a:rPr lang="en-US" dirty="0"/>
              <a:t>And  </a:t>
            </a:r>
          </a:p>
          <a:p>
            <a:pPr algn="l"/>
            <a:r>
              <a:rPr lang="en-US" dirty="0"/>
              <a:t>x-5= 7(y-5), i.e. x -5 = 7y- 35, i.e. x-7y = -30------------(2)</a:t>
            </a:r>
          </a:p>
          <a:p>
            <a:pPr marL="457200" indent="-457200" algn="l">
              <a:buAutoNum type="arabicParenBoth"/>
            </a:pPr>
            <a:r>
              <a:rPr lang="en-US" dirty="0"/>
              <a:t>can be re- written as x= 10+3y------------------(3)</a:t>
            </a:r>
          </a:p>
          <a:p>
            <a:pPr algn="l"/>
            <a:r>
              <a:rPr lang="en-US" dirty="0"/>
              <a:t>Substituting (3)in (2) we get, 10+3y-7y= -30, i.e. y= 10.</a:t>
            </a:r>
          </a:p>
          <a:p>
            <a:pPr algn="l"/>
            <a:r>
              <a:rPr lang="en-US" dirty="0"/>
              <a:t>Substituting the value of y in (2) we get, x= 40.</a:t>
            </a:r>
          </a:p>
          <a:p>
            <a:pPr algn="l"/>
            <a:r>
              <a:rPr lang="en-US" dirty="0"/>
              <a:t>Thus, Jacob’s age= 40 years and His son’s age = 10 years.</a:t>
            </a:r>
          </a:p>
          <a:p>
            <a:pPr algn="l"/>
            <a:endParaRPr lang="en-US" dirty="0"/>
          </a:p>
          <a:p>
            <a:pPr algn="l"/>
            <a:endParaRPr lang="en-US" dirty="0"/>
          </a:p>
        </p:txBody>
      </p:sp>
    </p:spTree>
    <p:extLst>
      <p:ext uri="{BB962C8B-B14F-4D97-AF65-F5344CB8AC3E}">
        <p14:creationId xmlns:p14="http://schemas.microsoft.com/office/powerpoint/2010/main" xmlns="" val="184130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xmlns="" id="{EF5FC4E5-3FC0-4BC4-9C3E-89C553821A2D}"/>
              </a:ext>
            </a:extLst>
          </p:cNvPr>
          <p:cNvSpPr>
            <a:spLocks noGrp="1"/>
          </p:cNvSpPr>
          <p:nvPr>
            <p:ph type="subTitle" idx="1"/>
          </p:nvPr>
        </p:nvSpPr>
        <p:spPr>
          <a:xfrm>
            <a:off x="1704973" y="1271587"/>
            <a:ext cx="9296401" cy="5195888"/>
          </a:xfrm>
        </p:spPr>
        <p:txBody>
          <a:bodyPr/>
          <a:lstStyle/>
          <a:p>
            <a:pPr algn="l"/>
            <a:r>
              <a:rPr lang="en-US" sz="3200" dirty="0">
                <a:solidFill>
                  <a:srgbClr val="FF0000"/>
                </a:solidFill>
              </a:rPr>
              <a:t>NOTE: Kindly note that as you solve a word problem, It should always end with a concluding statement. </a:t>
            </a:r>
          </a:p>
          <a:p>
            <a:pPr algn="l"/>
            <a:r>
              <a:rPr lang="en-US" sz="3200" dirty="0"/>
              <a:t>For example, the concluding statement in the last problem was </a:t>
            </a:r>
          </a:p>
          <a:p>
            <a:pPr algn="l"/>
            <a:r>
              <a:rPr lang="en-US" sz="3200" dirty="0"/>
              <a:t>Thus, Jacob’s age = 40 years and His son’s age = 10 years.</a:t>
            </a:r>
          </a:p>
          <a:p>
            <a:pPr algn="l"/>
            <a:r>
              <a:rPr lang="en-US" sz="3200" dirty="0">
                <a:solidFill>
                  <a:srgbClr val="FF0000"/>
                </a:solidFill>
              </a:rPr>
              <a:t>If you miss on writing the same you might lose marks.</a:t>
            </a:r>
          </a:p>
          <a:p>
            <a:pPr algn="l"/>
            <a:endParaRPr lang="en-US" dirty="0">
              <a:solidFill>
                <a:srgbClr val="FF0000"/>
              </a:solidFill>
            </a:endParaRPr>
          </a:p>
          <a:p>
            <a:pPr algn="l"/>
            <a:r>
              <a:rPr lang="en-US" sz="2800" dirty="0">
                <a:solidFill>
                  <a:srgbClr val="00B050"/>
                </a:solidFill>
              </a:rPr>
              <a:t>Now , complete the rest of the parts of Q3 in your notebook.</a:t>
            </a:r>
          </a:p>
        </p:txBody>
      </p:sp>
    </p:spTree>
    <p:extLst>
      <p:ext uri="{BB962C8B-B14F-4D97-AF65-F5344CB8AC3E}">
        <p14:creationId xmlns:p14="http://schemas.microsoft.com/office/powerpoint/2010/main" xmlns="" val="227623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xmlns="" id="{7001293A-B0CD-47B2-B22B-13F05FCD968A}"/>
              </a:ext>
            </a:extLst>
          </p:cNvPr>
          <p:cNvSpPr>
            <a:spLocks noGrp="1"/>
          </p:cNvSpPr>
          <p:nvPr>
            <p:ph type="subTitle" idx="1"/>
          </p:nvPr>
        </p:nvSpPr>
        <p:spPr>
          <a:xfrm>
            <a:off x="933449" y="581025"/>
            <a:ext cx="10601325" cy="6010275"/>
          </a:xfrm>
        </p:spPr>
        <p:txBody>
          <a:bodyPr/>
          <a:lstStyle/>
          <a:p>
            <a:r>
              <a:rPr lang="en-US" b="1" u="sng" dirty="0">
                <a:solidFill>
                  <a:srgbClr val="00B0F0"/>
                </a:solidFill>
              </a:rPr>
              <a:t>PRACTICE QUESTIONS FROM ASSIGNMENT</a:t>
            </a:r>
          </a:p>
          <a:p>
            <a:pPr algn="l"/>
            <a:r>
              <a:rPr lang="en-US" dirty="0">
                <a:solidFill>
                  <a:srgbClr val="00B0F0"/>
                </a:solidFill>
              </a:rPr>
              <a:t>1. </a:t>
            </a:r>
            <a:r>
              <a:rPr lang="en-IN" dirty="0"/>
              <a:t>A and B are friends and their ages differ by 2 years. A’s father D is twice as old as A and B is twice as old as his sister C. The age of D and C differ by 40 years. Find the ages of A and B.</a:t>
            </a:r>
            <a:endParaRPr lang="en-US" dirty="0"/>
          </a:p>
          <a:p>
            <a:pPr algn="l"/>
            <a:r>
              <a:rPr lang="en-US" dirty="0">
                <a:solidFill>
                  <a:srgbClr val="00B0F0"/>
                </a:solidFill>
              </a:rPr>
              <a:t>2. </a:t>
            </a:r>
            <a:r>
              <a:rPr lang="en-IN" dirty="0"/>
              <a:t>Given a linear equation 3x – 5y = 11, form another linear equation such that the geometric representation of   the pair formed is                                </a:t>
            </a:r>
            <a:r>
              <a:rPr lang="en-IN" b="1" dirty="0"/>
              <a:t>[CBSE 2015]</a:t>
            </a:r>
            <a:endParaRPr lang="en-US" dirty="0"/>
          </a:p>
          <a:p>
            <a:pPr lvl="0" algn="l"/>
            <a:r>
              <a:rPr lang="en-IN" dirty="0"/>
              <a:t>(a) Intersecting lines  (b) Co – incident lines  and (c) Parallel lines</a:t>
            </a:r>
            <a:endParaRPr lang="en-US" dirty="0"/>
          </a:p>
          <a:p>
            <a:pPr algn="l"/>
            <a:r>
              <a:rPr lang="en-US" dirty="0">
                <a:solidFill>
                  <a:srgbClr val="00B0F0"/>
                </a:solidFill>
              </a:rPr>
              <a:t>3. </a:t>
            </a:r>
            <a:r>
              <a:rPr lang="en-IN" dirty="0"/>
              <a:t>Find the value of ‘a’ such that the point (3,a)  lies on the line   2x – 3y = 5</a:t>
            </a:r>
          </a:p>
          <a:p>
            <a:pPr algn="l"/>
            <a:r>
              <a:rPr lang="en-IN" dirty="0">
                <a:solidFill>
                  <a:srgbClr val="00B0F0"/>
                </a:solidFill>
              </a:rPr>
              <a:t>4. </a:t>
            </a:r>
            <a:r>
              <a:rPr lang="en-IN" dirty="0"/>
              <a:t>Find the value of x and y for the given rectangle:</a:t>
            </a:r>
          </a:p>
          <a:p>
            <a:pPr algn="l"/>
            <a:endParaRPr lang="en-US" dirty="0">
              <a:solidFill>
                <a:srgbClr val="00B0F0"/>
              </a:solidFill>
            </a:endParaRPr>
          </a:p>
          <a:p>
            <a:pPr algn="l"/>
            <a:r>
              <a:rPr lang="en-US" dirty="0">
                <a:solidFill>
                  <a:srgbClr val="00B0F0"/>
                </a:solidFill>
              </a:rPr>
              <a:t>5. </a:t>
            </a:r>
            <a:r>
              <a:rPr lang="en-US" dirty="0"/>
              <a:t>Raju buys 7 books and 6 pens for ₹2750 and Anand buys </a:t>
            </a:r>
          </a:p>
          <a:p>
            <a:pPr algn="l"/>
            <a:r>
              <a:rPr lang="en-US" dirty="0"/>
              <a:t>3 books and 5 pens of the same kind for ₹1300. What are the respective costs of the book and the pen?                                                                                     </a:t>
            </a:r>
            <a:r>
              <a:rPr lang="en-US" b="1" dirty="0"/>
              <a:t>[NSTSE 2019]</a:t>
            </a:r>
          </a:p>
        </p:txBody>
      </p:sp>
      <p:pic>
        <p:nvPicPr>
          <p:cNvPr id="1027" name="Picture 3">
            <a:extLst>
              <a:ext uri="{FF2B5EF4-FFF2-40B4-BE49-F238E27FC236}">
                <a16:creationId xmlns:a16="http://schemas.microsoft.com/office/drawing/2014/main" xmlns="" id="{15F897A5-9890-4008-BBF0-C5C75D30CF73}"/>
              </a:ext>
            </a:extLst>
          </p:cNvPr>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6920" b="10821"/>
          <a:stretch/>
        </p:blipFill>
        <p:spPr bwMode="auto">
          <a:xfrm>
            <a:off x="8353425" y="3776663"/>
            <a:ext cx="1708150" cy="1138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84490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792</Words>
  <Application>Microsoft Office PowerPoint</Application>
  <PresentationFormat>Custom</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PAIR OF LINEAR EQUATIONS IN TWO VARIABLES                        Session -3</vt:lpstr>
      <vt:lpstr>SUBSTITUTION METHOD</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PAIR OF LINEAR EQUATIONS IN TWO VARIABLES                        Session -3</dc:title>
  <dc:creator>Amrit Singh</dc:creator>
  <cp:lastModifiedBy>rajni bala</cp:lastModifiedBy>
  <cp:revision>26</cp:revision>
  <dcterms:created xsi:type="dcterms:W3CDTF">2020-03-24T09:49:59Z</dcterms:created>
  <dcterms:modified xsi:type="dcterms:W3CDTF">2020-04-15T10:13:06Z</dcterms:modified>
</cp:coreProperties>
</file>